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png" ContentType="image/png"/>
  <Override PartName="/ppt/media/image5.png" ContentType="image/png"/>
  <Override PartName="/ppt/media/image3.jpeg" ContentType="image/jpeg"/>
  <Override PartName="/ppt/media/hdphoto1.wdp" ContentType="image/vnd.ms-photo"/>
  <Override PartName="/ppt/media/image4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A90CB1F-A093-43F8-8E2C-A5F2C27986D5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5.4.20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D59EEE8-4995-4E4E-BDA4-E15DE4B5B809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54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09F6C9-B9C2-4272-ABDC-68B87A186805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5.4.20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0B4BA2CF-51D4-46D6-B76A-36D1A9157A41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PlaceHolder 9"/>
          <p:cNvSpPr>
            <a:spLocks noGrp="1"/>
          </p:cNvSpPr>
          <p:nvPr>
            <p:ph type="title"/>
          </p:nvPr>
        </p:nvSpPr>
        <p:spPr>
          <a:xfrm>
            <a:off x="2033280" y="2172600"/>
            <a:ext cx="5966280" cy="2423160"/>
          </a:xfrm>
          <a:prstGeom prst="rect">
            <a:avLst/>
          </a:prstGeom>
        </p:spPr>
        <p:txBody>
          <a:bodyPr anchor="b">
            <a:noAutofit/>
          </a:bodyPr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2022480" y="4607640"/>
            <a:ext cx="5970240" cy="83520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lang="ru-RU" sz="2000" spc="-1" strike="noStrike">
                <a:solidFill>
                  <a:srgbClr val="212745"/>
                </a:solidFill>
                <a:latin typeface="Trebuchet MS"/>
              </a:rPr>
              <a:t>Образец текста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4" name="PlaceHolder 11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1B79921-D5A4-4751-83EB-37DFE9455C1F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5.4.20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105" name="PlaceHolder 12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6" name="PlaceHolder 13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EF740EDD-C65F-43D4-ABE2-F3B4C26F5485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5"/>
          <p:cNvSpPr>
            <a:spLocks noGrp="1"/>
          </p:cNvSpPr>
          <p:nvPr>
            <p:ph type="title"/>
          </p:nvPr>
        </p:nvSpPr>
        <p:spPr>
          <a:xfrm>
            <a:off x="839160" y="2209680"/>
            <a:ext cx="3635640" cy="1258200"/>
          </a:xfrm>
          <a:prstGeom prst="rect">
            <a:avLst/>
          </a:prstGeom>
        </p:spPr>
        <p:txBody>
          <a:bodyPr anchor="b">
            <a:noAutofit/>
          </a:bodyPr>
          <a:p>
            <a:pPr marL="228600" indent="-2282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28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593600" y="731520"/>
            <a:ext cx="4016880" cy="4894200"/>
          </a:xfrm>
          <a:prstGeom prst="rect">
            <a:avLst/>
          </a:prstGeom>
        </p:spPr>
        <p:txBody>
          <a:bodyPr anchor="ctr">
            <a:noAutofit/>
          </a:bodyPr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864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2" marL="822960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097280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4" marL="1389960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1075680" y="3497760"/>
            <a:ext cx="3388320" cy="21391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8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BE8741C-6B14-4843-9FDC-3E5CD13FAF43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5.4.20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151" name="PlaceHolder 9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52" name="PlaceHolder 10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E8853110-2279-45FD-A287-8C7819FB877D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8456746-36CA-40E4-BC03-EF0975B40D85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5.4.20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7695FF6-6B69-41A2-8FC8-4509ACEDC3A2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96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>
            <a:noAutofit/>
          </a:bodyPr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864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2" marL="822960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097280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4" marL="1389960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microsoft.com/office/2007/relationships/hdphoto" Target="../media/hdphoto1.wdp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473840" y="5301360"/>
            <a:ext cx="7346160" cy="93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i="1" lang="ru-RU" sz="2400" spc="-1" strike="noStrike">
                <a:solidFill>
                  <a:srgbClr val="31489f"/>
                </a:solidFill>
                <a:latin typeface="Cambria"/>
              </a:rPr>
              <a:t>Подготовила: </a:t>
            </a:r>
            <a:r>
              <a:rPr b="0" i="1" lang="ru-RU" sz="2400" spc="-1" strike="noStrike">
                <a:solidFill>
                  <a:srgbClr val="31489f"/>
                </a:solidFill>
                <a:latin typeface="Cambria"/>
              </a:rPr>
              <a:t>учитель-дефектолог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i="1" lang="ru-RU" sz="2400" spc="-1" strike="noStrike">
                <a:solidFill>
                  <a:srgbClr val="31489f"/>
                </a:solidFill>
                <a:latin typeface="Cambria"/>
              </a:rPr>
              <a:t>Муровейко </a:t>
            </a:r>
            <a:r>
              <a:rPr b="0" i="1" lang="ru-RU" sz="2400" spc="-1" strike="noStrike">
                <a:solidFill>
                  <a:srgbClr val="31489f"/>
                </a:solidFill>
                <a:latin typeface="Cambria"/>
              </a:rPr>
              <a:t>Анна Александровна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251640" y="404640"/>
            <a:ext cx="8640720" cy="452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82880"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31489f"/>
                </a:solidFill>
                <a:latin typeface="Cambria"/>
              </a:rPr>
              <a:t>Государственное учреждение образования</a:t>
            </a:r>
            <a:r>
              <a:rPr b="1" i="1" lang="ru-RU" sz="1800" spc="-1" strike="noStrike">
                <a:solidFill>
                  <a:srgbClr val="31489f"/>
                </a:solidFill>
                <a:latin typeface="Cambria"/>
              </a:rPr>
              <a:t> </a:t>
            </a:r>
            <a:br/>
            <a:r>
              <a:rPr b="1" i="1" lang="ru-RU" sz="1800" spc="-1" strike="noStrike">
                <a:solidFill>
                  <a:srgbClr val="31489f"/>
                </a:solidFill>
                <a:latin typeface="Cambria"/>
              </a:rPr>
              <a:t>«Ясли-сад №115 г. Могилева»</a:t>
            </a:r>
            <a:br/>
            <a:br/>
            <a:br/>
            <a:br/>
            <a:br/>
            <a:r>
              <a:rPr b="0" i="1" lang="ru-RU" sz="4400" spc="-1" strike="noStrike">
                <a:solidFill>
                  <a:srgbClr val="ff0000"/>
                </a:solidFill>
                <a:latin typeface="Cambria"/>
              </a:rPr>
              <a:t>Мастер-класс для родителей</a:t>
            </a:r>
            <a:r>
              <a:rPr b="1" i="1" lang="ru-RU" sz="4400" spc="-1" strike="noStrike">
                <a:solidFill>
                  <a:srgbClr val="ff0000"/>
                </a:solidFill>
                <a:latin typeface="Cambria"/>
              </a:rPr>
              <a:t> </a:t>
            </a:r>
            <a:br/>
            <a:br/>
            <a:r>
              <a:rPr b="1" i="1" lang="ru-RU" sz="4400" spc="-1" strike="noStrike">
                <a:solidFill>
                  <a:srgbClr val="ff0000"/>
                </a:solidFill>
                <a:latin typeface="Cambria"/>
              </a:rPr>
              <a:t>Артикуляционная гимнастика</a:t>
            </a:r>
            <a:br/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«ДЯТЕЛ»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3852000" y="1556640"/>
            <a:ext cx="4392000" cy="4080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  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15000"/>
              </a:lnSpc>
              <a:spcBef>
                <a:spcPts val="479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827640" y="1772640"/>
            <a:ext cx="2952000" cy="293256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1" name="Picture 3" descr=""/>
          <p:cNvPicPr/>
          <p:nvPr/>
        </p:nvPicPr>
        <p:blipFill>
          <a:blip r:embed="rId2"/>
          <a:stretch/>
        </p:blipFill>
        <p:spPr>
          <a:xfrm>
            <a:off x="7308360" y="4437000"/>
            <a:ext cx="1223640" cy="228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«ГРИБОК»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3" name="Picture 2" descr=""/>
          <p:cNvPicPr/>
          <p:nvPr/>
        </p:nvPicPr>
        <p:blipFill>
          <a:blip r:embed="rId1"/>
          <a:srcRect l="0" t="0" r="0" b="19949"/>
          <a:stretch/>
        </p:blipFill>
        <p:spPr>
          <a:xfrm>
            <a:off x="755640" y="1700640"/>
            <a:ext cx="2991240" cy="298332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4" name="TextShape 2"/>
          <p:cNvSpPr txBox="1"/>
          <p:nvPr/>
        </p:nvSpPr>
        <p:spPr>
          <a:xfrm>
            <a:off x="4212000" y="1556640"/>
            <a:ext cx="4608000" cy="338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1001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упражнения: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75" name="Picture 3" descr=""/>
          <p:cNvPicPr/>
          <p:nvPr/>
        </p:nvPicPr>
        <p:blipFill>
          <a:blip r:embed="rId2"/>
          <a:stretch/>
        </p:blipFill>
        <p:spPr>
          <a:xfrm>
            <a:off x="5652000" y="4725000"/>
            <a:ext cx="1367640" cy="190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«ЧАШЕЧКА»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3996000" y="1556640"/>
            <a:ext cx="4824000" cy="338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упражнения: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8" name="TextShape 3"/>
          <p:cNvSpPr txBox="1"/>
          <p:nvPr/>
        </p:nvSpPr>
        <p:spPr>
          <a:xfrm>
            <a:off x="539640" y="731520"/>
            <a:ext cx="3096000" cy="4894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79" name="Рисунок 6" descr=""/>
          <p:cNvPicPr/>
          <p:nvPr/>
        </p:nvPicPr>
        <p:blipFill>
          <a:blip r:embed="rId1"/>
          <a:srcRect l="0" t="0" r="0" b="18245"/>
          <a:stretch/>
        </p:blipFill>
        <p:spPr>
          <a:xfrm>
            <a:off x="683640" y="1738440"/>
            <a:ext cx="2952000" cy="295200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0" name="Picture 2" descr=""/>
          <p:cNvPicPr/>
          <p:nvPr/>
        </p:nvPicPr>
        <p:blipFill>
          <a:blip r:embed="rId2"/>
          <a:stretch/>
        </p:blipFill>
        <p:spPr>
          <a:xfrm>
            <a:off x="5436000" y="4662720"/>
            <a:ext cx="1872000" cy="160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0" y="836640"/>
            <a:ext cx="9143640" cy="100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ru-RU" sz="4600" spc="-1" strike="noStrike">
                <a:solidFill>
                  <a:srgbClr val="0070c0"/>
                </a:solidFill>
                <a:latin typeface="Cambria"/>
              </a:rPr>
              <a:t>СПАСИБО ЗА ВНИМАНИЕ!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2664000" y="1944000"/>
            <a:ext cx="4032000" cy="420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11640" y="260640"/>
            <a:ext cx="7920360" cy="575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mbria"/>
              </a:rPr>
              <a:t>Рекомендации к проведению упражнений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-108360" y="1052640"/>
            <a:ext cx="9000720" cy="568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Сначала упражнения надо выполнять медленно,</a:t>
            </a: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 перед зеркалом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, так как ребенку необходим </a:t>
            </a: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зрительный контроль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. После того как ребенок немного освоится, зеркало можно убрать.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Затем темп упражнений можно увеличить и выполнять их под счет. Но при этом нужно следить, чтобы</a:t>
            </a: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 упражнения выполнялись точно и плавно.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Лучше </a:t>
            </a: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заниматься 2 раза в день (утром и вечером)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 в течение 5-7 минут, в зависимости от возраста и усидчивости.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Занимаясь </a:t>
            </a: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с детьми 3-4 летнего возраста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, следите, чтобы они усвоили основные движения.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К детям 4-5 лет 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требования повышаются: движения должны быть все более точными и плавными, без подергиваний.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1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В 6-7 летнем возрасте</a:t>
            </a: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 дети выполняют упражнения в быстром темпе и умеют удерживать положение языка некоторое время без изменений.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3260c"/>
              </a:buClr>
              <a:buSzPct val="130000"/>
              <a:buFont typeface="Symbol"/>
              <a:buChar char=""/>
            </a:pPr>
            <a:r>
              <a:rPr b="0" lang="ru-RU" sz="1800" spc="-1" strike="noStrike">
                <a:solidFill>
                  <a:srgbClr val="31489f"/>
                </a:solidFill>
                <a:latin typeface="Cambria"/>
                <a:ea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специалиста и специальный массаж.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«ЧАСИКИ»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174200" y="1917000"/>
            <a:ext cx="4141800" cy="372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улыбнуться, открыть рот. Тянуться языком попеременно то к левому углу рта, то к правому. Повторить 5-10 раз.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0" name="Объект 5" descr=""/>
          <p:cNvPicPr/>
          <p:nvPr/>
        </p:nvPicPr>
        <p:blipFill>
          <a:blip r:embed="rId1"/>
          <a:stretch/>
        </p:blipFill>
        <p:spPr>
          <a:xfrm>
            <a:off x="827640" y="1989000"/>
            <a:ext cx="3079080" cy="269316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1" name="Picture 3" descr=""/>
          <p:cNvPicPr/>
          <p:nvPr/>
        </p:nvPicPr>
        <p:blipFill>
          <a:blip r:embed="rId2"/>
          <a:stretch/>
        </p:blipFill>
        <p:spPr>
          <a:xfrm>
            <a:off x="5770440" y="3519360"/>
            <a:ext cx="1177560" cy="286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«ЧИСТИМ ЗУБКИ»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174200" y="1700640"/>
            <a:ext cx="4141800" cy="3936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4" name="Объект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43640" y="1703880"/>
            <a:ext cx="2781000" cy="379044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" name="Picture 3" descr=""/>
          <p:cNvPicPr/>
          <p:nvPr/>
        </p:nvPicPr>
        <p:blipFill>
          <a:blip r:embed="rId3"/>
          <a:stretch/>
        </p:blipFill>
        <p:spPr>
          <a:xfrm>
            <a:off x="5866920" y="4437000"/>
            <a:ext cx="1440720" cy="21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«БЛИНЧИК»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174200" y="1845000"/>
            <a:ext cx="4141800" cy="3792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611640" y="2133000"/>
            <a:ext cx="3384000" cy="349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9" name="Picture 2" descr=""/>
          <p:cNvPicPr/>
          <p:nvPr/>
        </p:nvPicPr>
        <p:blipFill>
          <a:blip r:embed="rId1"/>
          <a:srcRect l="0" t="0" r="0" b="20353"/>
          <a:stretch/>
        </p:blipFill>
        <p:spPr>
          <a:xfrm>
            <a:off x="755640" y="1937880"/>
            <a:ext cx="3062160" cy="303912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0" name="Picture 3" descr=""/>
          <p:cNvPicPr/>
          <p:nvPr/>
        </p:nvPicPr>
        <p:blipFill>
          <a:blip r:embed="rId2"/>
          <a:stretch/>
        </p:blipFill>
        <p:spPr>
          <a:xfrm>
            <a:off x="5148000" y="4653000"/>
            <a:ext cx="225216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«ВКУСНОЕ ВАРЕНЬЕ»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174200" y="1556640"/>
            <a:ext cx="4429800" cy="408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601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упражнения: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 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611640" y="731520"/>
            <a:ext cx="3312000" cy="4894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4" name="Рисунок 6" descr=""/>
          <p:cNvPicPr/>
          <p:nvPr/>
        </p:nvPicPr>
        <p:blipFill>
          <a:blip r:embed="rId1"/>
          <a:srcRect l="0" t="0" r="0" b="21005"/>
          <a:stretch/>
        </p:blipFill>
        <p:spPr>
          <a:xfrm>
            <a:off x="755640" y="1700640"/>
            <a:ext cx="3024000" cy="295200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5" name="Рисунок 7" descr=""/>
          <p:cNvPicPr/>
          <p:nvPr/>
        </p:nvPicPr>
        <p:blipFill>
          <a:blip r:embed="rId2"/>
          <a:stretch/>
        </p:blipFill>
        <p:spPr>
          <a:xfrm>
            <a:off x="5724000" y="4142880"/>
            <a:ext cx="1944000" cy="209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«МАЛЯР»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4174200" y="1556640"/>
            <a:ext cx="4429800" cy="408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601"/>
              </a:spcAft>
            </a:pP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упражнения: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       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Calibri"/>
              </a:rPr>
              <a:t>улыбнуться,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8" name="Picture 2" descr=""/>
          <p:cNvPicPr/>
          <p:nvPr/>
        </p:nvPicPr>
        <p:blipFill>
          <a:blip r:embed="rId1"/>
          <a:srcRect l="0" t="0" r="0" b="19051"/>
          <a:stretch/>
        </p:blipFill>
        <p:spPr>
          <a:xfrm>
            <a:off x="899640" y="1827360"/>
            <a:ext cx="2952000" cy="297504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9" name="Рисунок 8" descr=""/>
          <p:cNvPicPr/>
          <p:nvPr/>
        </p:nvPicPr>
        <p:blipFill>
          <a:blip r:embed="rId2"/>
          <a:stretch/>
        </p:blipFill>
        <p:spPr>
          <a:xfrm>
            <a:off x="5868000" y="3933000"/>
            <a:ext cx="1583640" cy="23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«КАЧЕЛИ»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174200" y="1556640"/>
            <a:ext cx="4429800" cy="408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  улыбнуться,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62" name="Объект 4" descr=""/>
          <p:cNvPicPr/>
          <p:nvPr/>
        </p:nvPicPr>
        <p:blipFill>
          <a:blip r:embed="rId1"/>
          <a:stretch/>
        </p:blipFill>
        <p:spPr>
          <a:xfrm>
            <a:off x="1043640" y="1641960"/>
            <a:ext cx="2808000" cy="376740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3" name="Picture 2" descr=""/>
          <p:cNvPicPr/>
          <p:nvPr/>
        </p:nvPicPr>
        <p:blipFill>
          <a:blip r:embed="rId2"/>
          <a:stretch/>
        </p:blipFill>
        <p:spPr>
          <a:xfrm>
            <a:off x="5800680" y="3861000"/>
            <a:ext cx="1728000" cy="235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899640" y="692640"/>
            <a:ext cx="71168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8021"/>
                </a:solidFill>
                <a:latin typeface="Cambria"/>
              </a:rPr>
              <a:t>«КИСКА СЕРДИТСЯ» («ГОРКА»)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174200" y="1845000"/>
            <a:ext cx="4429800" cy="3792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r>
              <a:rPr b="0" i="1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Описание упражнения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:   </a:t>
            </a: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31489f"/>
                </a:solidFill>
                <a:latin typeface="Cambria"/>
                <a:ea typeface="Times New Roman"/>
              </a:rPr>
              <a:t>улыбнуться, открыть 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1001"/>
              </a:spcAf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</a:pPr>
            <a:r>
              <a:rPr b="0" lang="ru-RU" sz="14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66" name="Picture 3" descr=""/>
          <p:cNvPicPr/>
          <p:nvPr/>
        </p:nvPicPr>
        <p:blipFill>
          <a:blip r:embed="rId1"/>
          <a:srcRect l="0" t="0" r="0" b="20890"/>
          <a:stretch/>
        </p:blipFill>
        <p:spPr>
          <a:xfrm>
            <a:off x="827640" y="1917000"/>
            <a:ext cx="2913840" cy="2885760"/>
          </a:xfrm>
          <a:prstGeom prst="rect">
            <a:avLst/>
          </a:prstGeom>
          <a:ln w="88920">
            <a:solidFill>
              <a:schemeClr val="bg2">
                <a:lumMod val="9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7" name="Picture 4" descr=""/>
          <p:cNvPicPr/>
          <p:nvPr/>
        </p:nvPicPr>
        <p:blipFill>
          <a:blip r:embed="rId2"/>
          <a:stretch/>
        </p:blipFill>
        <p:spPr>
          <a:xfrm>
            <a:off x="5724000" y="4509000"/>
            <a:ext cx="1656000" cy="206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Application>LibreOffice/6.2.2.2$Windows_X86_64 LibreOffice_project/2b840030fec2aae0fd2658d8d4f9548af4e3518d</Application>
  <Words>644</Words>
  <Paragraphs>61</Paragraphs>
  <Company>DNS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2014-04-14T16:09:07Z</dcterms:created>
  <dc:creator>1</dc:creator>
  <dc:description/>
  <dc:language>ru-RU</dc:language>
  <cp:lastModifiedBy/>
  <dcterms:modified xsi:type="dcterms:W3CDTF">2020-04-05T21:06:53Z</dcterms:modified>
  <cp:revision>17</cp:revision>
  <dc:subject/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DNS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